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413" r:id="rId5"/>
    <p:sldId id="265" r:id="rId6"/>
    <p:sldId id="266" r:id="rId7"/>
    <p:sldId id="412" r:id="rId8"/>
    <p:sldId id="261" r:id="rId9"/>
    <p:sldId id="262" r:id="rId10"/>
    <p:sldId id="26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562" autoAdjust="0"/>
  </p:normalViewPr>
  <p:slideViewPr>
    <p:cSldViewPr snapToGrid="0">
      <p:cViewPr varScale="1">
        <p:scale>
          <a:sx n="76" d="100"/>
          <a:sy n="76" d="100"/>
        </p:scale>
        <p:origin x="8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249F3-70D3-438D-B8CF-57E6D580503E}" type="datetimeFigureOut">
              <a:rPr lang="fr-FR" smtClean="0"/>
              <a:t>31/03/2025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36231-93D7-40B3-B9F0-AA51DF5A85A9}" type="slidenum">
              <a:rPr lang="fr-FR" smtClean="0"/>
              <a:t>‹N°›</a:t>
            </a:fld>
            <a:endParaRPr lang="fr-FR"/>
          </a:p>
        </p:txBody>
      </p:sp>
    </p:spTree>
    <p:extLst>
      <p:ext uri="{BB962C8B-B14F-4D97-AF65-F5344CB8AC3E}">
        <p14:creationId xmlns:p14="http://schemas.microsoft.com/office/powerpoint/2010/main" val="81427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5D67D-BD61-4DC1-9BCC-7514D0D951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42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5D67D-BD61-4DC1-9BCC-7514D0D951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93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5D67D-BD61-4DC1-9BCC-7514D0D951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47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E90477-50E5-4A28-BB83-B1AE28C25E4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F376B95-2FA6-4847-8B20-95D0CCA49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5E43F38-70B8-4CEF-8554-8D87B6AB7E1C}"/>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EE8D12C9-F8E8-4E56-882C-26D8070298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C84955-AAC4-4C34-860F-D037D82F9857}"/>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234234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9461B-3704-4BC6-BB9E-D6476605080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817D6D-863C-4686-92A5-63367AACE44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787AD4-0058-4DA6-B6C6-2B2F7E41F8BB}"/>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1AEF8A97-E762-44A2-A6C3-DC56A2CE5C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7B2BC6-F9E9-4A2F-92F3-4D31914EC2F5}"/>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78565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4A413F9-6D40-4268-BBA2-FAB28109DE8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3FDAF83-6C51-421A-B597-2B4A9DFE6447}"/>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9FA4414-3344-40C8-A949-CD8D0ACA581A}"/>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F91F2DEB-5987-4D3D-9895-5923C1B63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D68075-C768-4C2D-8FB8-3C13BD11685A}"/>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171649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878AB-2348-4F88-AE3B-1AB52A4AF8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5B937D5-72C3-4EE1-B77D-6347D8B3C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4B9599-20C2-4351-828F-CFBE03845B21}"/>
              </a:ext>
            </a:extLst>
          </p:cNvPr>
          <p:cNvSpPr>
            <a:spLocks noGrp="1"/>
          </p:cNvSpPr>
          <p:nvPr>
            <p:ph type="dt" sz="half" idx="10"/>
          </p:nvPr>
        </p:nvSpPr>
        <p:spPr/>
        <p:txBody>
          <a:bodyPr/>
          <a:lstStyle/>
          <a:p>
            <a:fld id="{036177B4-E568-40C9-B501-C3160A37BF00}" type="datetime1">
              <a:rPr lang="fr-FR" smtClean="0"/>
              <a:t>31/03/2025</a:t>
            </a:fld>
            <a:endParaRPr lang="fr-FR"/>
          </a:p>
        </p:txBody>
      </p:sp>
      <p:sp>
        <p:nvSpPr>
          <p:cNvPr id="5" name="Espace réservé du pied de page 4">
            <a:extLst>
              <a:ext uri="{FF2B5EF4-FFF2-40B4-BE49-F238E27FC236}">
                <a16:creationId xmlns:a16="http://schemas.microsoft.com/office/drawing/2014/main" id="{2B08CBC2-DB66-4634-B3C0-DDA71A605E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319C22-AF42-4E51-9FEB-7C995794D8D2}"/>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51910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11698-A22A-4BD2-81E7-1DBCC9ED94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7ADBA9-4CC1-4C6D-8FE2-98D2C5B8BE4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96E71F-EE0C-43AA-9375-427DD50126C7}"/>
              </a:ext>
            </a:extLst>
          </p:cNvPr>
          <p:cNvSpPr>
            <a:spLocks noGrp="1"/>
          </p:cNvSpPr>
          <p:nvPr>
            <p:ph type="dt" sz="half" idx="10"/>
          </p:nvPr>
        </p:nvSpPr>
        <p:spPr/>
        <p:txBody>
          <a:bodyPr/>
          <a:lstStyle/>
          <a:p>
            <a:fld id="{F11C8CE6-F4F2-45AE-A0B9-7C4D078055A2}" type="datetime1">
              <a:rPr lang="fr-FR" smtClean="0"/>
              <a:t>31/03/2025</a:t>
            </a:fld>
            <a:endParaRPr lang="fr-FR"/>
          </a:p>
        </p:txBody>
      </p:sp>
      <p:sp>
        <p:nvSpPr>
          <p:cNvPr id="5" name="Espace réservé du pied de page 4">
            <a:extLst>
              <a:ext uri="{FF2B5EF4-FFF2-40B4-BE49-F238E27FC236}">
                <a16:creationId xmlns:a16="http://schemas.microsoft.com/office/drawing/2014/main" id="{92ECF048-CE8F-4CB7-B2F3-155D7AA859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3DB77F-9A30-48C1-B83F-59CC9972F17C}"/>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378783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F5F02-730D-47F0-940B-32187812E78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1EEA4B1-5F46-4EAE-96FF-96D99C51E4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9C9FC84-BA9F-4493-9C15-4272AD2CBA2C}"/>
              </a:ext>
            </a:extLst>
          </p:cNvPr>
          <p:cNvSpPr>
            <a:spLocks noGrp="1"/>
          </p:cNvSpPr>
          <p:nvPr>
            <p:ph type="dt" sz="half" idx="10"/>
          </p:nvPr>
        </p:nvSpPr>
        <p:spPr/>
        <p:txBody>
          <a:bodyPr/>
          <a:lstStyle/>
          <a:p>
            <a:fld id="{B9360933-9C71-4A6B-A94C-58A66674CC0F}" type="datetime1">
              <a:rPr lang="fr-FR" smtClean="0"/>
              <a:t>31/03/2025</a:t>
            </a:fld>
            <a:endParaRPr lang="fr-FR"/>
          </a:p>
        </p:txBody>
      </p:sp>
      <p:sp>
        <p:nvSpPr>
          <p:cNvPr id="5" name="Espace réservé du pied de page 4">
            <a:extLst>
              <a:ext uri="{FF2B5EF4-FFF2-40B4-BE49-F238E27FC236}">
                <a16:creationId xmlns:a16="http://schemas.microsoft.com/office/drawing/2014/main" id="{4CB6CE67-B41C-44ED-A723-4CE4FB344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7AC389-73FF-45A5-B5DF-7450ADE049E7}"/>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41642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8B1D79-787C-4416-911C-F17D47F9DA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30C356E-BB43-4866-B4DD-FE074E63AC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A40B21-5A0C-45DC-8573-29D4E33665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5362424-EA59-45BE-8F01-D0FB7A57FF62}"/>
              </a:ext>
            </a:extLst>
          </p:cNvPr>
          <p:cNvSpPr>
            <a:spLocks noGrp="1"/>
          </p:cNvSpPr>
          <p:nvPr>
            <p:ph type="dt" sz="half" idx="10"/>
          </p:nvPr>
        </p:nvSpPr>
        <p:spPr/>
        <p:txBody>
          <a:bodyPr/>
          <a:lstStyle/>
          <a:p>
            <a:fld id="{241C7F0B-9428-4685-923C-351694EDEAD8}" type="datetime1">
              <a:rPr lang="fr-FR" smtClean="0"/>
              <a:t>31/03/2025</a:t>
            </a:fld>
            <a:endParaRPr lang="fr-FR"/>
          </a:p>
        </p:txBody>
      </p:sp>
      <p:sp>
        <p:nvSpPr>
          <p:cNvPr id="6" name="Espace réservé du pied de page 5">
            <a:extLst>
              <a:ext uri="{FF2B5EF4-FFF2-40B4-BE49-F238E27FC236}">
                <a16:creationId xmlns:a16="http://schemas.microsoft.com/office/drawing/2014/main" id="{EAC4BC6E-3822-422B-8A12-C2A51CBCF1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89E125-D554-4A70-8DF5-DDB1F90EC438}"/>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2410517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7D7F6-4074-44F9-920F-45E8A3B052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5BA6592-B44C-42CD-8C5C-A3C496E0F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2C6139B-0BCE-45BA-A187-BE86B86267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F6214B-A379-4B54-A0E8-FCD3588D9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E6BD47-A1DC-4F86-BC32-6B2DA897E9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609BC75-8314-4EDC-B9BB-99658F22EFC1}"/>
              </a:ext>
            </a:extLst>
          </p:cNvPr>
          <p:cNvSpPr>
            <a:spLocks noGrp="1"/>
          </p:cNvSpPr>
          <p:nvPr>
            <p:ph type="dt" sz="half" idx="10"/>
          </p:nvPr>
        </p:nvSpPr>
        <p:spPr/>
        <p:txBody>
          <a:bodyPr/>
          <a:lstStyle/>
          <a:p>
            <a:fld id="{8E4FB64A-C90B-4A93-BF1E-DDD5EDDD9F78}" type="datetime1">
              <a:rPr lang="fr-FR" smtClean="0"/>
              <a:t>31/03/2025</a:t>
            </a:fld>
            <a:endParaRPr lang="fr-FR"/>
          </a:p>
        </p:txBody>
      </p:sp>
      <p:sp>
        <p:nvSpPr>
          <p:cNvPr id="8" name="Espace réservé du pied de page 7">
            <a:extLst>
              <a:ext uri="{FF2B5EF4-FFF2-40B4-BE49-F238E27FC236}">
                <a16:creationId xmlns:a16="http://schemas.microsoft.com/office/drawing/2014/main" id="{58A92A3D-6DE6-4E33-85F2-934F5BD8326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F921BF4-2892-4F4C-B10D-99D0828B03C9}"/>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69920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7FD90-414C-4904-AC16-925DFFD161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76B6E00-AB0D-4998-B240-0808D7253D9C}"/>
              </a:ext>
            </a:extLst>
          </p:cNvPr>
          <p:cNvSpPr>
            <a:spLocks noGrp="1"/>
          </p:cNvSpPr>
          <p:nvPr>
            <p:ph type="dt" sz="half" idx="10"/>
          </p:nvPr>
        </p:nvSpPr>
        <p:spPr/>
        <p:txBody>
          <a:bodyPr/>
          <a:lstStyle/>
          <a:p>
            <a:fld id="{896C0C13-912D-4C43-B385-DA96C15FFD56}" type="datetime1">
              <a:rPr lang="fr-FR" smtClean="0"/>
              <a:t>31/03/2025</a:t>
            </a:fld>
            <a:endParaRPr lang="fr-FR"/>
          </a:p>
        </p:txBody>
      </p:sp>
      <p:sp>
        <p:nvSpPr>
          <p:cNvPr id="4" name="Espace réservé du pied de page 3">
            <a:extLst>
              <a:ext uri="{FF2B5EF4-FFF2-40B4-BE49-F238E27FC236}">
                <a16:creationId xmlns:a16="http://schemas.microsoft.com/office/drawing/2014/main" id="{78E52F9B-7F19-48E9-9396-8C043EDCA9C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4349ECD-0CD1-44B2-9585-5ED67CE3BD90}"/>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1802769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6C6D552-23B1-4D45-B6B9-036475D0193B}"/>
              </a:ext>
            </a:extLst>
          </p:cNvPr>
          <p:cNvSpPr>
            <a:spLocks noGrp="1"/>
          </p:cNvSpPr>
          <p:nvPr>
            <p:ph type="dt" sz="half" idx="10"/>
          </p:nvPr>
        </p:nvSpPr>
        <p:spPr/>
        <p:txBody>
          <a:bodyPr/>
          <a:lstStyle/>
          <a:p>
            <a:fld id="{D0FF0A7C-E563-424D-9EC8-341B30F53713}" type="datetime1">
              <a:rPr lang="fr-FR" smtClean="0"/>
              <a:t>31/03/2025</a:t>
            </a:fld>
            <a:endParaRPr lang="fr-FR"/>
          </a:p>
        </p:txBody>
      </p:sp>
      <p:sp>
        <p:nvSpPr>
          <p:cNvPr id="3" name="Espace réservé du pied de page 2">
            <a:extLst>
              <a:ext uri="{FF2B5EF4-FFF2-40B4-BE49-F238E27FC236}">
                <a16:creationId xmlns:a16="http://schemas.microsoft.com/office/drawing/2014/main" id="{5DB514BD-C25F-4FF6-9BE9-1BB8CC48E2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CF6BDBB-0CB3-45E0-9FC2-8FE5DEFD8F06}"/>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110257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B90AD1-754C-43AE-BEF3-EB54C6E67F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320721-F550-457C-A841-57AC171C9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D279F4C-95E0-4537-A83D-E26E71805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FF80FF-FDB8-4987-92A5-B44FF4F24A6C}"/>
              </a:ext>
            </a:extLst>
          </p:cNvPr>
          <p:cNvSpPr>
            <a:spLocks noGrp="1"/>
          </p:cNvSpPr>
          <p:nvPr>
            <p:ph type="dt" sz="half" idx="10"/>
          </p:nvPr>
        </p:nvSpPr>
        <p:spPr/>
        <p:txBody>
          <a:bodyPr/>
          <a:lstStyle/>
          <a:p>
            <a:fld id="{F6317852-A487-4256-A02E-8A13AD1F2D90}" type="datetime1">
              <a:rPr lang="fr-FR" smtClean="0"/>
              <a:t>31/03/2025</a:t>
            </a:fld>
            <a:endParaRPr lang="fr-FR"/>
          </a:p>
        </p:txBody>
      </p:sp>
      <p:sp>
        <p:nvSpPr>
          <p:cNvPr id="6" name="Espace réservé du pied de page 5">
            <a:extLst>
              <a:ext uri="{FF2B5EF4-FFF2-40B4-BE49-F238E27FC236}">
                <a16:creationId xmlns:a16="http://schemas.microsoft.com/office/drawing/2014/main" id="{FCAC901F-C63B-4A68-9E5F-B0326DDA0E6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1EB2B5-3AF2-4549-BF93-37CA8556A2DA}"/>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89873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D45A7-3CBC-43CC-9208-F84B9E1A99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4A62633-51D4-4F51-92B8-88711DA5A7A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8DF819-79D1-4B42-893E-D94360E991A5}"/>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3A67EFAA-27BE-4495-A17E-C214A01BD9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5E9247-0B40-4F6C-9091-9A23036B65E8}"/>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244344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1F877-617F-4612-A5D5-1E1F351FC4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7E0BF4B-8339-4C0A-93A8-DBD0F794DB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8ED9BB3-3456-4F84-A9BF-77FCF637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FA4592-C692-488A-AE0F-511D397318C2}"/>
              </a:ext>
            </a:extLst>
          </p:cNvPr>
          <p:cNvSpPr>
            <a:spLocks noGrp="1"/>
          </p:cNvSpPr>
          <p:nvPr>
            <p:ph type="dt" sz="half" idx="10"/>
          </p:nvPr>
        </p:nvSpPr>
        <p:spPr/>
        <p:txBody>
          <a:bodyPr/>
          <a:lstStyle/>
          <a:p>
            <a:fld id="{DFB26022-EF3F-4ACE-920C-83566246D039}" type="datetime1">
              <a:rPr lang="fr-FR" smtClean="0"/>
              <a:t>31/03/2025</a:t>
            </a:fld>
            <a:endParaRPr lang="fr-FR"/>
          </a:p>
        </p:txBody>
      </p:sp>
      <p:sp>
        <p:nvSpPr>
          <p:cNvPr id="6" name="Espace réservé du pied de page 5">
            <a:extLst>
              <a:ext uri="{FF2B5EF4-FFF2-40B4-BE49-F238E27FC236}">
                <a16:creationId xmlns:a16="http://schemas.microsoft.com/office/drawing/2014/main" id="{EBB83CD1-CD38-4D1B-BF64-B33B2ED377C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5A2344-8543-4232-8887-6DC815EC0CFB}"/>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851613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91C06F-3BB3-4A0E-9AB8-7F652E42073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A3529E6-615C-4906-8962-619B3FD255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7AF0FB-9CAE-401E-9585-D09989F8F491}"/>
              </a:ext>
            </a:extLst>
          </p:cNvPr>
          <p:cNvSpPr>
            <a:spLocks noGrp="1"/>
          </p:cNvSpPr>
          <p:nvPr>
            <p:ph type="dt" sz="half" idx="10"/>
          </p:nvPr>
        </p:nvSpPr>
        <p:spPr/>
        <p:txBody>
          <a:bodyPr/>
          <a:lstStyle/>
          <a:p>
            <a:fld id="{C17EF98D-71D6-4922-A7F7-513611DC95E0}" type="datetime1">
              <a:rPr lang="fr-FR" smtClean="0"/>
              <a:t>31/03/2025</a:t>
            </a:fld>
            <a:endParaRPr lang="fr-FR"/>
          </a:p>
        </p:txBody>
      </p:sp>
      <p:sp>
        <p:nvSpPr>
          <p:cNvPr id="5" name="Espace réservé du pied de page 4">
            <a:extLst>
              <a:ext uri="{FF2B5EF4-FFF2-40B4-BE49-F238E27FC236}">
                <a16:creationId xmlns:a16="http://schemas.microsoft.com/office/drawing/2014/main" id="{CBE40BDB-3C9D-4051-B878-29BA6FDF362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611C77-4306-4679-A546-098391714B57}"/>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184545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F2961EA-65CF-4744-9FB6-D367CC951C2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C33EB5-0A67-47B0-B32E-504C731BFA0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186872-8FC2-4AD7-B9A9-9847708CFE11}"/>
              </a:ext>
            </a:extLst>
          </p:cNvPr>
          <p:cNvSpPr>
            <a:spLocks noGrp="1"/>
          </p:cNvSpPr>
          <p:nvPr>
            <p:ph type="dt" sz="half" idx="10"/>
          </p:nvPr>
        </p:nvSpPr>
        <p:spPr/>
        <p:txBody>
          <a:bodyPr/>
          <a:lstStyle/>
          <a:p>
            <a:fld id="{3F31226D-99BD-4B8C-B479-B42F005FA58A}" type="datetime1">
              <a:rPr lang="fr-FR" smtClean="0"/>
              <a:t>31/03/2025</a:t>
            </a:fld>
            <a:endParaRPr lang="fr-FR"/>
          </a:p>
        </p:txBody>
      </p:sp>
      <p:sp>
        <p:nvSpPr>
          <p:cNvPr id="5" name="Espace réservé du pied de page 4">
            <a:extLst>
              <a:ext uri="{FF2B5EF4-FFF2-40B4-BE49-F238E27FC236}">
                <a16:creationId xmlns:a16="http://schemas.microsoft.com/office/drawing/2014/main" id="{A1CD2BB6-B23E-4911-BC10-4E1DE9F02A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A572EB-5C61-4EEF-B8E9-8F27EB6A5113}"/>
              </a:ext>
            </a:extLst>
          </p:cNvPr>
          <p:cNvSpPr>
            <a:spLocks noGrp="1"/>
          </p:cNvSpPr>
          <p:nvPr>
            <p:ph type="sldNum" sz="quarter" idx="12"/>
          </p:nvPr>
        </p:nvSpPr>
        <p:spPr/>
        <p:txBody>
          <a:bodyPr/>
          <a:lstStyle/>
          <a:p>
            <a:fld id="{EC3DBD10-5F30-4EA4-A23B-1FD13EC4D958}" type="slidenum">
              <a:rPr lang="fr-FR" smtClean="0"/>
              <a:t>‹N°›</a:t>
            </a:fld>
            <a:endParaRPr lang="fr-FR"/>
          </a:p>
        </p:txBody>
      </p:sp>
    </p:spTree>
    <p:extLst>
      <p:ext uri="{BB962C8B-B14F-4D97-AF65-F5344CB8AC3E}">
        <p14:creationId xmlns:p14="http://schemas.microsoft.com/office/powerpoint/2010/main" val="263092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BEC6D-9C61-4EB0-89AE-9CE5A14B76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CEB2D5D-7887-4C18-93FB-E8BBC332C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C5E289B-920E-4F51-8AFF-A07947A9A9A1}"/>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6FD399C3-B9FC-4961-BBE1-4BA68F86C7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7F12CE-F8AE-4786-8BBB-EE0AA42EAECA}"/>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253811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4FFA2-4A74-47C4-BA07-A9795803C44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FC04A5A-243D-42C2-AE37-5698577FB2B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927D1C3-6E1B-4BFB-8867-91CEAF06EFA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20DD94C-0D3E-4080-8C7A-7BAE5B1BCD38}"/>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A58D8538-2F5C-47CD-AB48-ECCE08D07F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3880F8-2006-49C2-99F3-E6188113672A}"/>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333869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81349-ECB4-4FD3-85DA-C2B372CBE6B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B55A54-FA36-4C49-8B6E-30F8FA1E3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ADF7792-19E4-4AFB-8DB6-649F1C4CD08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62C043-4E1A-4B76-B0A9-868E1080F0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6B87661-751C-4FE5-8764-C1A8D487AAC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25C62C9-23B0-41A9-8CF3-96ADA8069C0A}"/>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8" name="Espace réservé du pied de page 7">
            <a:extLst>
              <a:ext uri="{FF2B5EF4-FFF2-40B4-BE49-F238E27FC236}">
                <a16:creationId xmlns:a16="http://schemas.microsoft.com/office/drawing/2014/main" id="{BD35FA3E-89A1-41E2-81E0-F0C7592148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6DB65D5-650F-4AA1-A118-43AA562EBBE9}"/>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288395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3386B-DCAD-41FE-95EE-AFAF9CD8C8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EC02C3E-1246-4EFD-B162-4EC7F44DDADB}"/>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4" name="Espace réservé du pied de page 3">
            <a:extLst>
              <a:ext uri="{FF2B5EF4-FFF2-40B4-BE49-F238E27FC236}">
                <a16:creationId xmlns:a16="http://schemas.microsoft.com/office/drawing/2014/main" id="{C085EC6C-94FB-454B-9333-9E3BFAB585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4419764-3FD3-401F-94D0-27FA363A3866}"/>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73584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2937E-2209-437A-B629-4B57428D2927}"/>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3" name="Espace réservé du pied de page 2">
            <a:extLst>
              <a:ext uri="{FF2B5EF4-FFF2-40B4-BE49-F238E27FC236}">
                <a16:creationId xmlns:a16="http://schemas.microsoft.com/office/drawing/2014/main" id="{74A97A09-C14A-4681-B7E8-357A454226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37821B-733B-433E-8196-D80E5F0733FA}"/>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127114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B3D0E-B92C-42E4-A961-9200CA6860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89DA183-3601-4337-AF1C-C3D2D6814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9525F02-5D90-4D45-9C3B-C915AF2D7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6507034-6163-4369-A546-CE6FA6084C57}"/>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EC666AD7-A206-4CEE-93CB-03CCB2C2CC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5F709E-F78A-448C-AD2A-3DB968B2FC4D}"/>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91575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404B6-54DD-418A-BDDB-FF8C9CE23B6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13F7BC-ED95-4286-9F59-1C5B8EE7C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C88AB5-74EB-4885-8262-423D08130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2071350-FB71-4481-AF62-1D62CE420D2B}"/>
              </a:ext>
            </a:extLst>
          </p:cNvPr>
          <p:cNvSpPr>
            <a:spLocks noGrp="1"/>
          </p:cNvSpPr>
          <p:nvPr>
            <p:ph type="dt" sz="half" idx="10"/>
          </p:nvPr>
        </p:nvSpPr>
        <p:spPr/>
        <p:txBody>
          <a:bodyPr/>
          <a:lstStyle/>
          <a:p>
            <a:fld id="{34197913-F3F5-4D58-8727-8A272BC22B58}" type="datetimeFigureOut">
              <a:rPr lang="fr-FR" smtClean="0"/>
              <a:t>31/03/2025</a:t>
            </a:fld>
            <a:endParaRPr lang="fr-FR"/>
          </a:p>
        </p:txBody>
      </p:sp>
      <p:sp>
        <p:nvSpPr>
          <p:cNvPr id="6" name="Espace réservé du pied de page 5">
            <a:extLst>
              <a:ext uri="{FF2B5EF4-FFF2-40B4-BE49-F238E27FC236}">
                <a16:creationId xmlns:a16="http://schemas.microsoft.com/office/drawing/2014/main" id="{D1327B70-E73C-425B-9455-5A363A0CCD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48DCA76-86BE-486F-9771-5358F12F9BD4}"/>
              </a:ext>
            </a:extLst>
          </p:cNvPr>
          <p:cNvSpPr>
            <a:spLocks noGrp="1"/>
          </p:cNvSpPr>
          <p:nvPr>
            <p:ph type="sldNum" sz="quarter" idx="12"/>
          </p:nvPr>
        </p:nvSpPr>
        <p:spPr/>
        <p:txBody>
          <a:bodyPr/>
          <a:lstStyle/>
          <a:p>
            <a:fld id="{244A1DB9-9B7E-4292-B1B7-CB60000401C5}" type="slidenum">
              <a:rPr lang="fr-FR" smtClean="0"/>
              <a:t>‹N°›</a:t>
            </a:fld>
            <a:endParaRPr lang="fr-FR"/>
          </a:p>
        </p:txBody>
      </p:sp>
    </p:spTree>
    <p:extLst>
      <p:ext uri="{BB962C8B-B14F-4D97-AF65-F5344CB8AC3E}">
        <p14:creationId xmlns:p14="http://schemas.microsoft.com/office/powerpoint/2010/main" val="221589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AD82D6-18E1-4630-958B-E64933671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4DEAB8F-D46C-461A-A0A1-B2258C60E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195253-8B93-4DA5-86F9-F482115BA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97913-F3F5-4D58-8727-8A272BC22B58}" type="datetimeFigureOut">
              <a:rPr lang="fr-FR" smtClean="0"/>
              <a:t>31/03/2025</a:t>
            </a:fld>
            <a:endParaRPr lang="fr-FR"/>
          </a:p>
        </p:txBody>
      </p:sp>
      <p:sp>
        <p:nvSpPr>
          <p:cNvPr id="5" name="Espace réservé du pied de page 4">
            <a:extLst>
              <a:ext uri="{FF2B5EF4-FFF2-40B4-BE49-F238E27FC236}">
                <a16:creationId xmlns:a16="http://schemas.microsoft.com/office/drawing/2014/main" id="{0EE73DEC-63F1-408B-BA64-0D645EF42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DDA563B-0FD8-4495-997F-DAF4948A2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1DB9-9B7E-4292-B1B7-CB60000401C5}" type="slidenum">
              <a:rPr lang="fr-FR" smtClean="0"/>
              <a:t>‹N°›</a:t>
            </a:fld>
            <a:endParaRPr lang="fr-FR"/>
          </a:p>
        </p:txBody>
      </p:sp>
    </p:spTree>
    <p:extLst>
      <p:ext uri="{BB962C8B-B14F-4D97-AF65-F5344CB8AC3E}">
        <p14:creationId xmlns:p14="http://schemas.microsoft.com/office/powerpoint/2010/main" val="6952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2C6F68-6BB2-4748-B7C4-9E317DB69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DD70B57-0D86-4C3D-B42F-54EB5593C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A59400-B31D-43D7-9895-643692DA7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EF11-EE35-4EFC-AA23-ED07D5B3818D}" type="datetime1">
              <a:rPr lang="fr-FR" smtClean="0"/>
              <a:t>31/03/2025</a:t>
            </a:fld>
            <a:endParaRPr lang="fr-FR"/>
          </a:p>
        </p:txBody>
      </p:sp>
      <p:sp>
        <p:nvSpPr>
          <p:cNvPr id="5" name="Espace réservé du pied de page 4">
            <a:extLst>
              <a:ext uri="{FF2B5EF4-FFF2-40B4-BE49-F238E27FC236}">
                <a16:creationId xmlns:a16="http://schemas.microsoft.com/office/drawing/2014/main" id="{58547555-C724-4FFB-9EB6-D2C4C52A5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DF7222F-B7E8-41BA-9B0F-1438F31B9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DBD10-5F30-4EA4-A23B-1FD13EC4D958}" type="slidenum">
              <a:rPr lang="fr-FR" smtClean="0"/>
              <a:t>‹N°›</a:t>
            </a:fld>
            <a:endParaRPr lang="fr-FR"/>
          </a:p>
        </p:txBody>
      </p:sp>
    </p:spTree>
    <p:extLst>
      <p:ext uri="{BB962C8B-B14F-4D97-AF65-F5344CB8AC3E}">
        <p14:creationId xmlns:p14="http://schemas.microsoft.com/office/powerpoint/2010/main" val="3506903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E2477-1E4F-4C43-B29E-182B00F664F0}"/>
              </a:ext>
            </a:extLst>
          </p:cNvPr>
          <p:cNvSpPr>
            <a:spLocks noGrp="1"/>
          </p:cNvSpPr>
          <p:nvPr>
            <p:ph type="ctrTitle"/>
          </p:nvPr>
        </p:nvSpPr>
        <p:spPr/>
        <p:txBody>
          <a:bodyPr>
            <a:normAutofit fontScale="90000"/>
          </a:bodyPr>
          <a:lstStyle/>
          <a:p>
            <a:r>
              <a:rPr lang="fr-FR" dirty="0"/>
              <a:t>Thèse sur l’étude des conflits d’usage et de gestion </a:t>
            </a:r>
            <a:br>
              <a:rPr lang="fr-FR" dirty="0"/>
            </a:br>
            <a:r>
              <a:rPr lang="fr-FR" dirty="0"/>
              <a:t>Mont d’Or-Noirmont-</a:t>
            </a:r>
            <a:r>
              <a:rPr lang="fr-FR" dirty="0" err="1"/>
              <a:t>Risol</a:t>
            </a:r>
            <a:endParaRPr lang="fr-FR" dirty="0"/>
          </a:p>
        </p:txBody>
      </p:sp>
      <p:sp>
        <p:nvSpPr>
          <p:cNvPr id="3" name="Sous-titre 2">
            <a:extLst>
              <a:ext uri="{FF2B5EF4-FFF2-40B4-BE49-F238E27FC236}">
                <a16:creationId xmlns:a16="http://schemas.microsoft.com/office/drawing/2014/main" id="{F5AA1E33-66BE-4C3C-989E-C92A059DAF3A}"/>
              </a:ext>
            </a:extLst>
          </p:cNvPr>
          <p:cNvSpPr>
            <a:spLocks noGrp="1"/>
          </p:cNvSpPr>
          <p:nvPr>
            <p:ph type="subTitle" idx="1"/>
          </p:nvPr>
        </p:nvSpPr>
        <p:spPr>
          <a:xfrm>
            <a:off x="1524000" y="3602038"/>
            <a:ext cx="9144000" cy="2650716"/>
          </a:xfrm>
        </p:spPr>
        <p:txBody>
          <a:bodyPr>
            <a:normAutofit fontScale="92500" lnSpcReduction="10000"/>
          </a:bodyPr>
          <a:lstStyle/>
          <a:p>
            <a:r>
              <a:rPr lang="fr-FR" dirty="0"/>
              <a:t>Menée par Lucie Brelet</a:t>
            </a:r>
          </a:p>
          <a:p>
            <a:endParaRPr lang="fr-FR" dirty="0"/>
          </a:p>
          <a:p>
            <a:r>
              <a:rPr lang="fr-FR" dirty="0"/>
              <a:t>Dirigée par </a:t>
            </a:r>
          </a:p>
          <a:p>
            <a:r>
              <a:rPr lang="fr-FR" sz="1900" dirty="0"/>
              <a:t>Oscar Navarro</a:t>
            </a:r>
          </a:p>
          <a:p>
            <a:r>
              <a:rPr lang="fr-FR" sz="1900" dirty="0"/>
              <a:t>Elsa Causse</a:t>
            </a:r>
          </a:p>
          <a:p>
            <a:r>
              <a:rPr lang="fr-FR" sz="1900" dirty="0"/>
              <a:t>Claire </a:t>
            </a:r>
            <a:r>
              <a:rPr lang="fr-FR" sz="1900" dirty="0" err="1"/>
              <a:t>Leboisselier</a:t>
            </a:r>
            <a:endParaRPr lang="fr-FR" sz="1900" dirty="0"/>
          </a:p>
          <a:p>
            <a:r>
              <a:rPr lang="fr-FR" sz="1900" dirty="0"/>
              <a:t>Thibaut </a:t>
            </a:r>
            <a:r>
              <a:rPr lang="fr-FR" sz="1900" dirty="0" err="1"/>
              <a:t>Powolny</a:t>
            </a:r>
            <a:endParaRPr lang="fr-FR" sz="1900" dirty="0"/>
          </a:p>
        </p:txBody>
      </p:sp>
      <p:pic>
        <p:nvPicPr>
          <p:cNvPr id="5" name="Image 4">
            <a:extLst>
              <a:ext uri="{FF2B5EF4-FFF2-40B4-BE49-F238E27FC236}">
                <a16:creationId xmlns:a16="http://schemas.microsoft.com/office/drawing/2014/main" id="{B979EF66-73CC-416F-90D2-8B7E3EE4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61" y="4373161"/>
            <a:ext cx="3027537" cy="1108470"/>
          </a:xfrm>
          <a:prstGeom prst="rect">
            <a:avLst/>
          </a:prstGeom>
        </p:spPr>
      </p:pic>
      <p:pic>
        <p:nvPicPr>
          <p:cNvPr id="7" name="Image 6">
            <a:extLst>
              <a:ext uri="{FF2B5EF4-FFF2-40B4-BE49-F238E27FC236}">
                <a16:creationId xmlns:a16="http://schemas.microsoft.com/office/drawing/2014/main" id="{05712A0F-E017-46CB-A82F-89E248017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42" y="5333993"/>
            <a:ext cx="3448559" cy="1444607"/>
          </a:xfrm>
          <a:prstGeom prst="rect">
            <a:avLst/>
          </a:prstGeom>
        </p:spPr>
      </p:pic>
      <p:pic>
        <p:nvPicPr>
          <p:cNvPr id="9" name="Image 8">
            <a:extLst>
              <a:ext uri="{FF2B5EF4-FFF2-40B4-BE49-F238E27FC236}">
                <a16:creationId xmlns:a16="http://schemas.microsoft.com/office/drawing/2014/main" id="{FF7C019D-C431-4CD7-88E8-0527B8A72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057" y="4694229"/>
            <a:ext cx="2727072" cy="639764"/>
          </a:xfrm>
          <a:prstGeom prst="rect">
            <a:avLst/>
          </a:prstGeom>
        </p:spPr>
      </p:pic>
      <p:pic>
        <p:nvPicPr>
          <p:cNvPr id="1026" name="Picture 2" descr="https://static.wixstatic.com/media/591d0c_6277079f628547a5a2f032be20e5287e.jpg/v1/fill/w_340,h_142,al_c,q_80,usm_0.66_1.00_0.01,enc_avif,quality_auto/591d0c_6277079f628547a5a2f032be20e5287e.jpg">
            <a:extLst>
              <a:ext uri="{FF2B5EF4-FFF2-40B4-BE49-F238E27FC236}">
                <a16:creationId xmlns:a16="http://schemas.microsoft.com/office/drawing/2014/main" id="{D43AA435-B57D-43D2-B219-CEAC817C3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295" y="5333993"/>
            <a:ext cx="3238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70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16AB5-419F-445F-BEE5-C04792445ADF}"/>
              </a:ext>
            </a:extLst>
          </p:cNvPr>
          <p:cNvSpPr>
            <a:spLocks noGrp="1"/>
          </p:cNvSpPr>
          <p:nvPr>
            <p:ph type="title"/>
          </p:nvPr>
        </p:nvSpPr>
        <p:spPr/>
        <p:txBody>
          <a:bodyPr/>
          <a:lstStyle/>
          <a:p>
            <a:r>
              <a:rPr lang="fr-FR" dirty="0"/>
              <a:t>Transition du secteur touristique et/ou du loisir</a:t>
            </a:r>
          </a:p>
        </p:txBody>
      </p:sp>
      <p:sp>
        <p:nvSpPr>
          <p:cNvPr id="3" name="Espace réservé du contenu 2">
            <a:extLst>
              <a:ext uri="{FF2B5EF4-FFF2-40B4-BE49-F238E27FC236}">
                <a16:creationId xmlns:a16="http://schemas.microsoft.com/office/drawing/2014/main" id="{88BD345C-FF7F-408B-940B-8936D05046A8}"/>
              </a:ext>
            </a:extLst>
          </p:cNvPr>
          <p:cNvSpPr>
            <a:spLocks noGrp="1"/>
          </p:cNvSpPr>
          <p:nvPr>
            <p:ph idx="1"/>
          </p:nvPr>
        </p:nvSpPr>
        <p:spPr/>
        <p:txBody>
          <a:bodyPr>
            <a:normAutofit/>
          </a:bodyPr>
          <a:lstStyle/>
          <a:p>
            <a:endParaRPr lang="fr-FR" dirty="0"/>
          </a:p>
          <a:p>
            <a:r>
              <a:rPr lang="fr-FR" dirty="0"/>
              <a:t>1</a:t>
            </a:r>
            <a:r>
              <a:rPr lang="fr-FR" baseline="30000" dirty="0"/>
              <a:t>ère</a:t>
            </a:r>
            <a:r>
              <a:rPr lang="fr-FR" dirty="0"/>
              <a:t> étude menée en 2021 sous forme d’entretiens et de cartes mentales auprès d’une 50aine de personnes (dont éleveurs, forestiers, chasseurs, pratiquants sportifs de pleine nature/socio-pros locaux &amp; touristes).</a:t>
            </a:r>
          </a:p>
          <a:p>
            <a:r>
              <a:rPr lang="fr-FR" dirty="0"/>
              <a:t>Objectifs : comprendre comment étaient réparties les pratiques sportives de pleine nature sur le territoire + comment elles étaient accueillies par les autres usagers.</a:t>
            </a:r>
          </a:p>
        </p:txBody>
      </p:sp>
    </p:spTree>
    <p:extLst>
      <p:ext uri="{BB962C8B-B14F-4D97-AF65-F5344CB8AC3E}">
        <p14:creationId xmlns:p14="http://schemas.microsoft.com/office/powerpoint/2010/main" val="387229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7E5BA-0731-48A3-8CC7-B21E64DEA5E5}"/>
              </a:ext>
            </a:extLst>
          </p:cNvPr>
          <p:cNvSpPr>
            <a:spLocks noGrp="1"/>
          </p:cNvSpPr>
          <p:nvPr>
            <p:ph type="title"/>
          </p:nvPr>
        </p:nvSpPr>
        <p:spPr/>
        <p:txBody>
          <a:bodyPr/>
          <a:lstStyle/>
          <a:p>
            <a:r>
              <a:rPr lang="fr-FR" dirty="0"/>
              <a:t>Principaux résultats</a:t>
            </a:r>
          </a:p>
        </p:txBody>
      </p:sp>
      <p:sp>
        <p:nvSpPr>
          <p:cNvPr id="3" name="Espace réservé du contenu 2">
            <a:extLst>
              <a:ext uri="{FF2B5EF4-FFF2-40B4-BE49-F238E27FC236}">
                <a16:creationId xmlns:a16="http://schemas.microsoft.com/office/drawing/2014/main" id="{6D65B273-B488-4803-B398-B4429F7255EB}"/>
              </a:ext>
            </a:extLst>
          </p:cNvPr>
          <p:cNvSpPr>
            <a:spLocks noGrp="1"/>
          </p:cNvSpPr>
          <p:nvPr>
            <p:ph idx="1"/>
          </p:nvPr>
        </p:nvSpPr>
        <p:spPr bwMode="grayWhite"/>
        <p:txBody>
          <a:bodyPr>
            <a:normAutofit fontScale="92500" lnSpcReduction="10000"/>
          </a:bodyPr>
          <a:lstStyle/>
          <a:p>
            <a:pPr lvl="1"/>
            <a:r>
              <a:rPr lang="fr-FR" dirty="0"/>
              <a:t>Expansion de la zone « touristique » au-delà du domaine de la station de ski </a:t>
            </a:r>
            <a:r>
              <a:rPr lang="fr-FR" dirty="0">
                <a:sym typeface="Wingdings" panose="05000000000000000000" pitchFamily="2" charset="2"/>
              </a:rPr>
              <a:t></a:t>
            </a:r>
            <a:r>
              <a:rPr lang="fr-FR" dirty="0"/>
              <a:t> risque d’entrainer une délocalisation des pratiques sportives habitantes</a:t>
            </a:r>
          </a:p>
          <a:p>
            <a:pPr lvl="2"/>
            <a:r>
              <a:rPr lang="fr-FR" dirty="0"/>
              <a:t>Motivation à fuir les zones perçues comme sur-fréquentées</a:t>
            </a:r>
          </a:p>
          <a:p>
            <a:pPr lvl="2"/>
            <a:r>
              <a:rPr lang="fr-FR" dirty="0"/>
              <a:t>Motivation à se « </a:t>
            </a:r>
            <a:r>
              <a:rPr lang="fr-FR" i="1" dirty="0"/>
              <a:t>réfugier</a:t>
            </a:r>
            <a:r>
              <a:rPr lang="fr-FR" dirty="0"/>
              <a:t> » vers des zones perçues comme naturelles</a:t>
            </a:r>
          </a:p>
          <a:p>
            <a:pPr lvl="2"/>
            <a:r>
              <a:rPr lang="fr-FR" dirty="0"/>
              <a:t>Perception de mieux connaitre le massif que les autres, ce qui donne + de « </a:t>
            </a:r>
            <a:r>
              <a:rPr lang="fr-FR" i="1" dirty="0"/>
              <a:t>légitimité</a:t>
            </a:r>
            <a:r>
              <a:rPr lang="fr-FR" dirty="0"/>
              <a:t> » perçue à sortir des sentiers. Les zones touristiques sont perçues comme étant aménagées </a:t>
            </a:r>
            <a:r>
              <a:rPr lang="fr-FR" b="1" i="1" dirty="0"/>
              <a:t>pour</a:t>
            </a:r>
            <a:r>
              <a:rPr lang="fr-FR" dirty="0"/>
              <a:t> les touristes, voire pour les « </a:t>
            </a:r>
            <a:r>
              <a:rPr lang="fr-FR" i="1" dirty="0"/>
              <a:t>néophytes</a:t>
            </a:r>
            <a:r>
              <a:rPr lang="fr-FR" dirty="0"/>
              <a:t> ».</a:t>
            </a:r>
          </a:p>
          <a:p>
            <a:pPr lvl="1"/>
            <a:r>
              <a:rPr lang="fr-FR" dirty="0"/>
              <a:t>Identification de points de départ prisés par les pratiquants sportifs (exemple : départ du « </a:t>
            </a:r>
            <a:r>
              <a:rPr lang="fr-FR" i="1" dirty="0"/>
              <a:t>Poteau</a:t>
            </a:r>
            <a:r>
              <a:rPr lang="fr-FR" dirty="0"/>
              <a:t> ») non promus par les offices de tourisme. Problème : ce sont aussi des zones de protection de certaines espèces… </a:t>
            </a:r>
          </a:p>
          <a:p>
            <a:pPr marL="914400" lvl="2" indent="0">
              <a:buNone/>
            </a:pPr>
            <a:r>
              <a:rPr lang="fr-FR" dirty="0">
                <a:sym typeface="Wingdings" panose="05000000000000000000" pitchFamily="2" charset="2"/>
              </a:rPr>
              <a:t> Enjeux sur la biodiversité</a:t>
            </a:r>
            <a:endParaRPr lang="fr-FR" dirty="0"/>
          </a:p>
          <a:p>
            <a:pPr lvl="1"/>
            <a:r>
              <a:rPr lang="fr-FR" dirty="0"/>
              <a:t>Présence humaine à toutes saisons + à toutes heures de la journée (y compris de nuit) perçue comme gênante + comportements hors-pistes jugés problématiques :</a:t>
            </a:r>
          </a:p>
          <a:p>
            <a:pPr lvl="2"/>
            <a:r>
              <a:rPr lang="fr-FR" dirty="0"/>
              <a:t>D’un point de vue sécuritaire selon les bucherons et les chasseurs (risque d’accident)</a:t>
            </a:r>
          </a:p>
          <a:p>
            <a:pPr lvl="2"/>
            <a:r>
              <a:rPr lang="fr-FR" dirty="0"/>
              <a:t>Non respect de « règles de bonnes conduites » selon les éleveurs (barrières non refermées)</a:t>
            </a:r>
          </a:p>
        </p:txBody>
      </p:sp>
    </p:spTree>
    <p:extLst>
      <p:ext uri="{BB962C8B-B14F-4D97-AF65-F5344CB8AC3E}">
        <p14:creationId xmlns:p14="http://schemas.microsoft.com/office/powerpoint/2010/main" val="53220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A35AF12-7D8F-05EF-9684-F3A987C92ECF}"/>
              </a:ext>
            </a:extLst>
          </p:cNvPr>
          <p:cNvSpPr>
            <a:spLocks noGrp="1"/>
          </p:cNvSpPr>
          <p:nvPr>
            <p:ph type="title"/>
          </p:nvPr>
        </p:nvSpPr>
        <p:spPr>
          <a:xfrm>
            <a:off x="1043631" y="809898"/>
            <a:ext cx="9942716" cy="1554480"/>
          </a:xfrm>
        </p:spPr>
        <p:txBody>
          <a:bodyPr anchor="ctr">
            <a:normAutofit/>
          </a:bodyPr>
          <a:lstStyle/>
          <a:p>
            <a:r>
              <a:rPr lang="fr-FR" sz="4800" dirty="0"/>
              <a:t>Enjeux sur la biodiversité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Espace réservé du contenu 2">
            <a:extLst>
              <a:ext uri="{FF2B5EF4-FFF2-40B4-BE49-F238E27FC236}">
                <a16:creationId xmlns:a16="http://schemas.microsoft.com/office/drawing/2014/main" id="{E3B6FE03-56C0-9657-F78A-EC3FE4C30DE0}"/>
              </a:ext>
            </a:extLst>
          </p:cNvPr>
          <p:cNvSpPr>
            <a:spLocks noGrp="1"/>
          </p:cNvSpPr>
          <p:nvPr>
            <p:ph idx="1"/>
          </p:nvPr>
        </p:nvSpPr>
        <p:spPr>
          <a:xfrm>
            <a:off x="1045028" y="3017522"/>
            <a:ext cx="9941319" cy="3124658"/>
          </a:xfrm>
        </p:spPr>
        <p:txBody>
          <a:bodyPr anchor="ctr">
            <a:normAutofit lnSpcReduction="10000"/>
          </a:bodyPr>
          <a:lstStyle/>
          <a:p>
            <a:r>
              <a:rPr lang="fr-FR" sz="2400" dirty="0"/>
              <a:t>&gt; 100 espèces menacées et protégées sur seulement 1300 ha</a:t>
            </a:r>
          </a:p>
          <a:p>
            <a:r>
              <a:rPr lang="fr-FR" sz="2400" dirty="0"/>
              <a:t>Enjeux environnementaux forts (augmentation des températures, sécheresses, feux de forêts, raréfaction de la ressource en eau…) </a:t>
            </a:r>
            <a:r>
              <a:rPr lang="fr-FR" sz="2400" dirty="0">
                <a:sym typeface="Wingdings" panose="05000000000000000000" pitchFamily="2" charset="2"/>
              </a:rPr>
              <a:t></a:t>
            </a:r>
            <a:r>
              <a:rPr lang="fr-FR" sz="2400" dirty="0"/>
              <a:t> forte pression sur la faune et la flore sauvage du massif</a:t>
            </a:r>
          </a:p>
          <a:p>
            <a:r>
              <a:rPr lang="fr-FR" sz="2400" dirty="0"/>
              <a:t>Pression humaine (élevage, sylviculture, urbanisation)</a:t>
            </a:r>
          </a:p>
          <a:p>
            <a:pPr marL="0" indent="0">
              <a:buNone/>
            </a:pPr>
            <a:endParaRPr lang="fr-FR" sz="2400" dirty="0"/>
          </a:p>
          <a:p>
            <a:pPr marL="0" indent="0">
              <a:buNone/>
            </a:pPr>
            <a:r>
              <a:rPr lang="fr-FR" sz="2400" dirty="0">
                <a:sym typeface="Wingdings" panose="05000000000000000000" pitchFamily="2" charset="2"/>
              </a:rPr>
              <a:t> Risque de se rajouter aux facteurs de pression : r</a:t>
            </a:r>
            <a:r>
              <a:rPr lang="fr-FR" sz="2400" dirty="0"/>
              <a:t>isque de dérangement de la faune et de piétinement de la flore sauvage du massif </a:t>
            </a:r>
          </a:p>
        </p:txBody>
      </p:sp>
      <p:sp>
        <p:nvSpPr>
          <p:cNvPr id="7" name="Espace réservé du numéro de diapositive 6">
            <a:extLst>
              <a:ext uri="{FF2B5EF4-FFF2-40B4-BE49-F238E27FC236}">
                <a16:creationId xmlns:a16="http://schemas.microsoft.com/office/drawing/2014/main" id="{5951E914-3679-65DC-41D7-E399A06F205F}"/>
              </a:ext>
            </a:extLst>
          </p:cNvPr>
          <p:cNvSpPr>
            <a:spLocks noGrp="1"/>
          </p:cNvSpPr>
          <p:nvPr>
            <p:ph type="sldNum" sz="quarter" idx="12"/>
          </p:nvPr>
        </p:nvSpPr>
        <p:spPr>
          <a:xfrm>
            <a:off x="9448799" y="64853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BD10-5F30-4EA4-A23B-1FD13EC4D95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41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A88C5FF-0C32-7CB9-2E23-25466C43C8C8}"/>
              </a:ext>
            </a:extLst>
          </p:cNvPr>
          <p:cNvSpPr>
            <a:spLocks noGrp="1"/>
          </p:cNvSpPr>
          <p:nvPr>
            <p:ph type="title"/>
          </p:nvPr>
        </p:nvSpPr>
        <p:spPr>
          <a:xfrm>
            <a:off x="1043631" y="809898"/>
            <a:ext cx="9942716" cy="1554480"/>
          </a:xfrm>
        </p:spPr>
        <p:txBody>
          <a:bodyPr anchor="ctr">
            <a:normAutofit/>
          </a:bodyPr>
          <a:lstStyle/>
          <a:p>
            <a:r>
              <a:rPr lang="fr-FR" sz="4800" dirty="0"/>
              <a:t>Conflits d’usage</a:t>
            </a:r>
          </a:p>
        </p:txBody>
      </p:sp>
      <p:sp>
        <p:nvSpPr>
          <p:cNvPr id="3" name="Espace réservé du contenu 2">
            <a:extLst>
              <a:ext uri="{FF2B5EF4-FFF2-40B4-BE49-F238E27FC236}">
                <a16:creationId xmlns:a16="http://schemas.microsoft.com/office/drawing/2014/main" id="{2A33F60D-7C1F-F4DA-C6AC-2F9705523543}"/>
              </a:ext>
            </a:extLst>
          </p:cNvPr>
          <p:cNvSpPr>
            <a:spLocks noGrp="1"/>
          </p:cNvSpPr>
          <p:nvPr>
            <p:ph idx="1"/>
          </p:nvPr>
        </p:nvSpPr>
        <p:spPr>
          <a:xfrm>
            <a:off x="1045028" y="3017522"/>
            <a:ext cx="9941319" cy="3124658"/>
          </a:xfrm>
        </p:spPr>
        <p:txBody>
          <a:bodyPr anchor="ctr">
            <a:normAutofit lnSpcReduction="10000"/>
          </a:bodyPr>
          <a:lstStyle/>
          <a:p>
            <a:r>
              <a:rPr lang="fr-FR" sz="2400" dirty="0"/>
              <a:t>Avec élevage, sylviculture, chasse</a:t>
            </a:r>
          </a:p>
          <a:p>
            <a:r>
              <a:rPr lang="fr-FR" sz="2400" dirty="0"/>
              <a:t>Pratiques qui subissent elles aussi des enjeux environnementaux forts (sécheresses, feux de forêts, raréfaction de la ressource en eau, démographie frontalière galopante, arrivée du loup…) </a:t>
            </a:r>
            <a:r>
              <a:rPr lang="fr-FR" sz="2400" dirty="0">
                <a:sym typeface="Wingdings" panose="05000000000000000000" pitchFamily="2" charset="2"/>
              </a:rPr>
              <a:t></a:t>
            </a:r>
            <a:r>
              <a:rPr lang="fr-FR" sz="2400" dirty="0"/>
              <a:t> risque que la transition touristique soit perçue comme une </a:t>
            </a:r>
            <a:r>
              <a:rPr lang="fr-FR" sz="2400" b="1" i="1" dirty="0"/>
              <a:t>contrainte supplémentaire </a:t>
            </a:r>
            <a:r>
              <a:rPr lang="fr-FR" sz="2400" dirty="0"/>
              <a:t>sur ces pratiques. Il est important que la transition touristique se fasse </a:t>
            </a:r>
            <a:r>
              <a:rPr lang="fr-FR" sz="2400" b="1" i="1" dirty="0"/>
              <a:t>avec eux </a:t>
            </a:r>
            <a:r>
              <a:rPr lang="fr-FR" sz="2400" dirty="0"/>
              <a:t>et non </a:t>
            </a:r>
            <a:r>
              <a:rPr lang="fr-FR" sz="2400" b="1" i="1" dirty="0"/>
              <a:t>contre eux </a:t>
            </a:r>
            <a:r>
              <a:rPr lang="fr-FR" sz="2400" dirty="0"/>
              <a:t>pour permettre au territoire de s’organiser efficacement et collectivement face aux nombreux changements environnementaux et sociétaux à venir.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raphique 3" descr="Homme agriculteur avec un remplissage uni">
            <a:extLst>
              <a:ext uri="{FF2B5EF4-FFF2-40B4-BE49-F238E27FC236}">
                <a16:creationId xmlns:a16="http://schemas.microsoft.com/office/drawing/2014/main" id="{5E82C1E4-7431-03F5-7BEC-808CF5405C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3641" y="1059637"/>
            <a:ext cx="1080000" cy="1080000"/>
          </a:xfrm>
          <a:prstGeom prst="rect">
            <a:avLst/>
          </a:prstGeom>
        </p:spPr>
      </p:pic>
      <p:pic>
        <p:nvPicPr>
          <p:cNvPr id="5" name="Image 4">
            <a:extLst>
              <a:ext uri="{FF2B5EF4-FFF2-40B4-BE49-F238E27FC236}">
                <a16:creationId xmlns:a16="http://schemas.microsoft.com/office/drawing/2014/main" id="{6C2230F4-9C61-87E5-DD34-4DB4AC633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2270" y="1048605"/>
            <a:ext cx="1024814" cy="1024814"/>
          </a:xfrm>
          <a:prstGeom prst="rect">
            <a:avLst/>
          </a:prstGeom>
        </p:spPr>
      </p:pic>
      <p:pic>
        <p:nvPicPr>
          <p:cNvPr id="6" name="Image 5">
            <a:extLst>
              <a:ext uri="{FF2B5EF4-FFF2-40B4-BE49-F238E27FC236}">
                <a16:creationId xmlns:a16="http://schemas.microsoft.com/office/drawing/2014/main" id="{C9B043D2-040B-D64F-1D04-22CCE2EA1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7861" y="999104"/>
            <a:ext cx="1080000" cy="1080000"/>
          </a:xfrm>
          <a:prstGeom prst="rect">
            <a:avLst/>
          </a:prstGeom>
        </p:spPr>
      </p:pic>
      <p:sp>
        <p:nvSpPr>
          <p:cNvPr id="9" name="Espace réservé du numéro de diapositive 8">
            <a:extLst>
              <a:ext uri="{FF2B5EF4-FFF2-40B4-BE49-F238E27FC236}">
                <a16:creationId xmlns:a16="http://schemas.microsoft.com/office/drawing/2014/main" id="{510FBA1A-E421-8B1C-2693-085A64B520EB}"/>
              </a:ext>
            </a:extLst>
          </p:cNvPr>
          <p:cNvSpPr>
            <a:spLocks noGrp="1"/>
          </p:cNvSpPr>
          <p:nvPr>
            <p:ph type="sldNum" sz="quarter" idx="12"/>
          </p:nvPr>
        </p:nvSpPr>
        <p:spPr>
          <a:xfrm>
            <a:off x="9448800" y="649325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BD10-5F30-4EA4-A23B-1FD13EC4D95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31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AA88C5FF-0C32-7CB9-2E23-25466C43C8C8}"/>
              </a:ext>
            </a:extLst>
          </p:cNvPr>
          <p:cNvSpPr>
            <a:spLocks noGrp="1"/>
          </p:cNvSpPr>
          <p:nvPr>
            <p:ph type="title"/>
          </p:nvPr>
        </p:nvSpPr>
        <p:spPr>
          <a:xfrm>
            <a:off x="1043631" y="809898"/>
            <a:ext cx="9942716" cy="1554480"/>
          </a:xfrm>
        </p:spPr>
        <p:txBody>
          <a:bodyPr anchor="ctr">
            <a:normAutofit/>
          </a:bodyPr>
          <a:lstStyle/>
          <a:p>
            <a:r>
              <a:rPr lang="fr-FR" sz="4800" dirty="0"/>
              <a:t>Objectif de la thèse</a:t>
            </a:r>
          </a:p>
        </p:txBody>
      </p:sp>
      <p:sp>
        <p:nvSpPr>
          <p:cNvPr id="3" name="Espace réservé du contenu 2">
            <a:extLst>
              <a:ext uri="{FF2B5EF4-FFF2-40B4-BE49-F238E27FC236}">
                <a16:creationId xmlns:a16="http://schemas.microsoft.com/office/drawing/2014/main" id="{2A33F60D-7C1F-F4DA-C6AC-2F9705523543}"/>
              </a:ext>
            </a:extLst>
          </p:cNvPr>
          <p:cNvSpPr>
            <a:spLocks noGrp="1"/>
          </p:cNvSpPr>
          <p:nvPr>
            <p:ph idx="1"/>
          </p:nvPr>
        </p:nvSpPr>
        <p:spPr>
          <a:xfrm>
            <a:off x="1045028" y="3017522"/>
            <a:ext cx="9941319" cy="3124658"/>
          </a:xfrm>
        </p:spPr>
        <p:txBody>
          <a:bodyPr anchor="ctr">
            <a:normAutofit/>
          </a:bodyPr>
          <a:lstStyle/>
          <a:p>
            <a:pPr marL="0" indent="0" algn="ctr">
              <a:buNone/>
            </a:pPr>
            <a:r>
              <a:rPr lang="fr-FR" sz="2400" b="1" dirty="0">
                <a:solidFill>
                  <a:srgbClr val="C00000"/>
                </a:solidFill>
              </a:rPr>
              <a:t>Favoriser la mise en action collective autour d’un but commun : la préservation de l’équilibre écosystémique du massif face aux enjeux environnementaux et sociétaux à venir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4B465045-2DCC-05F6-25D5-E81376EDAF1E}"/>
              </a:ext>
            </a:extLst>
          </p:cNvPr>
          <p:cNvSpPr>
            <a:spLocks noGrp="1"/>
          </p:cNvSpPr>
          <p:nvPr>
            <p:ph type="sldNum" sz="quarter" idx="12"/>
          </p:nvPr>
        </p:nvSpPr>
        <p:spPr>
          <a:xfrm>
            <a:off x="9448800" y="646906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DBD10-5F30-4EA4-A23B-1FD13EC4D958}"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39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4B37C-4F80-4B4A-B942-B9AE62A5BCF1}"/>
              </a:ext>
            </a:extLst>
          </p:cNvPr>
          <p:cNvSpPr>
            <a:spLocks noGrp="1"/>
          </p:cNvSpPr>
          <p:nvPr>
            <p:ph type="title"/>
          </p:nvPr>
        </p:nvSpPr>
        <p:spPr/>
        <p:txBody>
          <a:bodyPr/>
          <a:lstStyle/>
          <a:p>
            <a:r>
              <a:rPr lang="fr-FR" dirty="0"/>
              <a:t>1</a:t>
            </a:r>
            <a:r>
              <a:rPr lang="fr-FR" baseline="30000" dirty="0"/>
              <a:t>ère</a:t>
            </a:r>
            <a:r>
              <a:rPr lang="fr-FR" dirty="0"/>
              <a:t> étape : DIAGNOSTIC</a:t>
            </a:r>
          </a:p>
        </p:txBody>
      </p:sp>
      <p:sp>
        <p:nvSpPr>
          <p:cNvPr id="3" name="Espace réservé du contenu 2">
            <a:extLst>
              <a:ext uri="{FF2B5EF4-FFF2-40B4-BE49-F238E27FC236}">
                <a16:creationId xmlns:a16="http://schemas.microsoft.com/office/drawing/2014/main" id="{A2E625D8-1F4E-488C-AA4C-26A7DDD0A619}"/>
              </a:ext>
            </a:extLst>
          </p:cNvPr>
          <p:cNvSpPr>
            <a:spLocks noGrp="1"/>
          </p:cNvSpPr>
          <p:nvPr>
            <p:ph idx="1"/>
          </p:nvPr>
        </p:nvSpPr>
        <p:spPr/>
        <p:txBody>
          <a:bodyPr>
            <a:normAutofit lnSpcReduction="10000"/>
          </a:bodyPr>
          <a:lstStyle/>
          <a:p>
            <a:r>
              <a:rPr lang="fr-FR" dirty="0"/>
              <a:t>Diagnostic des relations entre usagers/gestionnaires du territoire</a:t>
            </a:r>
          </a:p>
          <a:p>
            <a:pPr lvl="1"/>
            <a:r>
              <a:rPr lang="fr-FR" dirty="0"/>
              <a:t>6 acteurs ciblés : éleveurs, forestiers, chasseurs, pratiquants sportifs de pleine nature, socio-professionnels du tourisme ou du loisir, bénévoles ou professionnels dans la protection ou la gestion de l’environnement</a:t>
            </a:r>
          </a:p>
          <a:p>
            <a:r>
              <a:rPr lang="fr-FR" dirty="0"/>
              <a:t>D’abord par entretiens (50 participants) puis par questionnaire sur un plus large panel (149 participants).</a:t>
            </a:r>
          </a:p>
          <a:p>
            <a:r>
              <a:rPr lang="fr-FR" dirty="0"/>
              <a:t>Objectifs : </a:t>
            </a:r>
          </a:p>
          <a:p>
            <a:pPr lvl="1"/>
            <a:r>
              <a:rPr lang="fr-FR" dirty="0"/>
              <a:t>Comprendre comment chacun se perçoit, en termes de responsabilité environnementale, privilège, dépendance à l’autre, utilité perçue de la pratique, etc.</a:t>
            </a:r>
          </a:p>
          <a:p>
            <a:pPr lvl="1"/>
            <a:r>
              <a:rPr lang="fr-FR" dirty="0"/>
              <a:t>Quelles sont les valeurs importantes à protéger sur le massif ? </a:t>
            </a:r>
          </a:p>
        </p:txBody>
      </p:sp>
    </p:spTree>
    <p:extLst>
      <p:ext uri="{BB962C8B-B14F-4D97-AF65-F5344CB8AC3E}">
        <p14:creationId xmlns:p14="http://schemas.microsoft.com/office/powerpoint/2010/main" val="35709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5057A9-5174-435C-8AF6-52850B029AEE}"/>
              </a:ext>
            </a:extLst>
          </p:cNvPr>
          <p:cNvSpPr>
            <a:spLocks noGrp="1"/>
          </p:cNvSpPr>
          <p:nvPr>
            <p:ph type="title"/>
          </p:nvPr>
        </p:nvSpPr>
        <p:spPr/>
        <p:txBody>
          <a:bodyPr/>
          <a:lstStyle/>
          <a:p>
            <a:r>
              <a:rPr lang="fr-FR" dirty="0"/>
              <a:t>2</a:t>
            </a:r>
            <a:r>
              <a:rPr lang="fr-FR" baseline="30000" dirty="0"/>
              <a:t>ème</a:t>
            </a:r>
            <a:r>
              <a:rPr lang="fr-FR" dirty="0"/>
              <a:t> étape : RECOMMANDATIONS</a:t>
            </a:r>
          </a:p>
        </p:txBody>
      </p:sp>
      <p:sp>
        <p:nvSpPr>
          <p:cNvPr id="3" name="Espace réservé du contenu 2">
            <a:extLst>
              <a:ext uri="{FF2B5EF4-FFF2-40B4-BE49-F238E27FC236}">
                <a16:creationId xmlns:a16="http://schemas.microsoft.com/office/drawing/2014/main" id="{FE96AA20-1E2B-412D-909B-FB7F90D27D8F}"/>
              </a:ext>
            </a:extLst>
          </p:cNvPr>
          <p:cNvSpPr>
            <a:spLocks noGrp="1"/>
          </p:cNvSpPr>
          <p:nvPr>
            <p:ph idx="1"/>
          </p:nvPr>
        </p:nvSpPr>
        <p:spPr/>
        <p:txBody>
          <a:bodyPr/>
          <a:lstStyle/>
          <a:p>
            <a:r>
              <a:rPr lang="fr-FR" dirty="0"/>
              <a:t>Sous forme de jeu de société : nous cherchons à tester différentes configurations de relations (préalablement identifiées sur le territoire par le diagnostic) à travers un jeu de société et nous observons les impacts sur les dynamique de partage d’un espace et sur la prise en compte de la biodiversité dans les prises de décisions.</a:t>
            </a:r>
          </a:p>
          <a:p>
            <a:r>
              <a:rPr lang="fr-FR" dirty="0"/>
              <a:t>Cette étude nous permettra d’établir des recommandations de gouvernance sur le territoire.</a:t>
            </a:r>
          </a:p>
        </p:txBody>
      </p:sp>
    </p:spTree>
    <p:extLst>
      <p:ext uri="{BB962C8B-B14F-4D97-AF65-F5344CB8AC3E}">
        <p14:creationId xmlns:p14="http://schemas.microsoft.com/office/powerpoint/2010/main" val="50692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BDBC56-0A6A-4086-9917-83CFAE2C62FD}"/>
              </a:ext>
            </a:extLst>
          </p:cNvPr>
          <p:cNvSpPr>
            <a:spLocks noGrp="1"/>
          </p:cNvSpPr>
          <p:nvPr>
            <p:ph type="title"/>
          </p:nvPr>
        </p:nvSpPr>
        <p:spPr/>
        <p:txBody>
          <a:bodyPr/>
          <a:lstStyle/>
          <a:p>
            <a:r>
              <a:rPr lang="fr-FR" dirty="0"/>
              <a:t>3</a:t>
            </a:r>
            <a:r>
              <a:rPr lang="fr-FR" baseline="30000" dirty="0"/>
              <a:t>ème</a:t>
            </a:r>
            <a:r>
              <a:rPr lang="fr-FR" dirty="0"/>
              <a:t> étape : INTERVENTION (après thèse)</a:t>
            </a:r>
          </a:p>
        </p:txBody>
      </p:sp>
      <p:sp>
        <p:nvSpPr>
          <p:cNvPr id="3" name="Espace réservé du contenu 2">
            <a:extLst>
              <a:ext uri="{FF2B5EF4-FFF2-40B4-BE49-F238E27FC236}">
                <a16:creationId xmlns:a16="http://schemas.microsoft.com/office/drawing/2014/main" id="{6B941D80-DA4E-4AF1-B81E-0BBE06B87BF2}"/>
              </a:ext>
            </a:extLst>
          </p:cNvPr>
          <p:cNvSpPr>
            <a:spLocks noGrp="1"/>
          </p:cNvSpPr>
          <p:nvPr>
            <p:ph idx="1"/>
          </p:nvPr>
        </p:nvSpPr>
        <p:spPr/>
        <p:txBody>
          <a:bodyPr/>
          <a:lstStyle/>
          <a:p>
            <a:r>
              <a:rPr lang="fr-FR" dirty="0"/>
              <a:t>Sous forme de livrable, nous proposerons différentes formes d’interventions possibles basées sur les recommandations. L’idée principale serait de transformer l’outil expérimental actuel sous forme de jeu de société en un outil de facilitation du dialogue sur le territoire. </a:t>
            </a:r>
          </a:p>
          <a:p>
            <a:pPr lvl="1"/>
            <a:r>
              <a:rPr lang="fr-FR" dirty="0"/>
              <a:t>Inviter des vrais éleveurs / vrais pratiquants sportifs autour de la table et utiliser le jeu comme outil de mise en dialogue sur des sujets préalablement identifiés par les recommandations.</a:t>
            </a:r>
          </a:p>
        </p:txBody>
      </p:sp>
    </p:spTree>
    <p:extLst>
      <p:ext uri="{BB962C8B-B14F-4D97-AF65-F5344CB8AC3E}">
        <p14:creationId xmlns:p14="http://schemas.microsoft.com/office/powerpoint/2010/main" val="18413665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753</Words>
  <Application>Microsoft Office PowerPoint</Application>
  <PresentationFormat>Grand écran</PresentationFormat>
  <Paragraphs>52</Paragraphs>
  <Slides>9</Slides>
  <Notes>3</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9</vt:i4>
      </vt:variant>
    </vt:vector>
  </HeadingPairs>
  <TitlesOfParts>
    <vt:vector size="15" baseType="lpstr">
      <vt:lpstr>Arial</vt:lpstr>
      <vt:lpstr>Calibri</vt:lpstr>
      <vt:lpstr>Calibri Light</vt:lpstr>
      <vt:lpstr>Wingdings</vt:lpstr>
      <vt:lpstr>Thème Office</vt:lpstr>
      <vt:lpstr>1_Thème Office</vt:lpstr>
      <vt:lpstr>Thèse sur l’étude des conflits d’usage et de gestion  Mont d’Or-Noirmont-Risol</vt:lpstr>
      <vt:lpstr>Transition du secteur touristique et/ou du loisir</vt:lpstr>
      <vt:lpstr>Principaux résultats</vt:lpstr>
      <vt:lpstr>Enjeux sur la biodiversité </vt:lpstr>
      <vt:lpstr>Conflits d’usage</vt:lpstr>
      <vt:lpstr>Objectif de la thèse</vt:lpstr>
      <vt:lpstr>1ère étape : DIAGNOSTIC</vt:lpstr>
      <vt:lpstr>2ème étape : RECOMMANDATIONS</vt:lpstr>
      <vt:lpstr>3ème étape : INTERVENTION (après thèse)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des conflits d’usage et de gestion sur le territoire</dc:title>
  <dc:creator>Lucie Brelet</dc:creator>
  <cp:lastModifiedBy>Damien MATHIEU</cp:lastModifiedBy>
  <cp:revision>19</cp:revision>
  <dcterms:created xsi:type="dcterms:W3CDTF">2025-03-31T09:45:07Z</dcterms:created>
  <dcterms:modified xsi:type="dcterms:W3CDTF">2025-03-31T15:17:40Z</dcterms:modified>
</cp:coreProperties>
</file>